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1"/>
  </p:notesMasterIdLst>
  <p:sldIdLst>
    <p:sldId id="289" r:id="rId5"/>
    <p:sldId id="705" r:id="rId6"/>
    <p:sldId id="692" r:id="rId7"/>
    <p:sldId id="328" r:id="rId8"/>
    <p:sldId id="405" r:id="rId9"/>
    <p:sldId id="713" r:id="rId10"/>
    <p:sldId id="714" r:id="rId11"/>
    <p:sldId id="503" r:id="rId12"/>
    <p:sldId id="502" r:id="rId13"/>
    <p:sldId id="695" r:id="rId14"/>
    <p:sldId id="707" r:id="rId15"/>
    <p:sldId id="720" r:id="rId16"/>
    <p:sldId id="719" r:id="rId17"/>
    <p:sldId id="717" r:id="rId18"/>
    <p:sldId id="718" r:id="rId19"/>
    <p:sldId id="696" r:id="rId20"/>
    <p:sldId id="697" r:id="rId21"/>
    <p:sldId id="698" r:id="rId22"/>
    <p:sldId id="716" r:id="rId23"/>
    <p:sldId id="403" r:id="rId24"/>
    <p:sldId id="709" r:id="rId25"/>
    <p:sldId id="701" r:id="rId26"/>
    <p:sldId id="703" r:id="rId27"/>
    <p:sldId id="702" r:id="rId28"/>
    <p:sldId id="706" r:id="rId29"/>
    <p:sldId id="694" r:id="rId30"/>
  </p:sldIdLst>
  <p:sldSz cx="9144000" cy="6858000" type="screen4x3"/>
  <p:notesSz cx="6742113" cy="9872663"/>
  <p:defaultTextStyle>
    <a:defPPr>
      <a:defRPr lang="en-US"/>
    </a:defPPr>
    <a:lvl1pPr marL="0" algn="l" defTabSz="8887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44358" algn="l" defTabSz="8887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888716" algn="l" defTabSz="8887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33067" algn="l" defTabSz="8887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777422" algn="l" defTabSz="8887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21786" algn="l" defTabSz="8887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666142" algn="l" defTabSz="8887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10508" algn="l" defTabSz="8887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554864" algn="l" defTabSz="88871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mes Bridget (BNSSG CCG)" initials="JB(C" lastIdx="5" clrIdx="0"/>
  <p:cmAuthor id="1" name="Davies Marie (BNSSG CCG)" initials="DM(C" lastIdx="5" clrIdx="1"/>
  <p:cmAuthor id="2" name="Artz Gemma (BNSSG CCG)" initials="AG(C" lastIdx="1" clrIdx="2"/>
  <p:cmAuthor id="3" name="Wood Richard (BNSSG CCG)" initials="WR(C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CC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54" autoAdjust="0"/>
    <p:restoredTop sz="96816" autoAdjust="0"/>
  </p:normalViewPr>
  <p:slideViewPr>
    <p:cSldViewPr snapToObjects="1">
      <p:cViewPr varScale="1">
        <p:scale>
          <a:sx n="123" d="100"/>
          <a:sy n="123" d="100"/>
        </p:scale>
        <p:origin x="191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8971" y="2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9243E-A0C1-4C5D-9F61-50F384EA99C7}" type="datetimeFigureOut">
              <a:rPr lang="en-GB" smtClean="0"/>
              <a:t>18/11/2022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1700" y="739775"/>
            <a:ext cx="4938713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4212" y="4689515"/>
            <a:ext cx="5393690" cy="44426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36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3BCC2-F3BD-477F-9171-97C356BC428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05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887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44358" algn="l" defTabSz="8887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888716" algn="l" defTabSz="8887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33067" algn="l" defTabSz="8887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777422" algn="l" defTabSz="8887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21786" algn="l" defTabSz="8887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666142" algn="l" defTabSz="8887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10508" algn="l" defTabSz="8887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554864" algn="l" defTabSz="88871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project is about improving </a:t>
            </a:r>
            <a:r>
              <a:rPr lang="en-US" dirty="0">
                <a:solidFill>
                  <a:srgbClr val="004359"/>
                </a:solidFill>
              </a:rPr>
              <a:t>Patient flow between Acute, Community and Social care (IPACS) . On a strategic level we aim to </a:t>
            </a:r>
            <a:r>
              <a:rPr lang="en-GB" sz="1200" dirty="0">
                <a:solidFill>
                  <a:srgbClr val="004359"/>
                </a:solidFill>
              </a:rPr>
              <a:t>s</a:t>
            </a:r>
            <a:r>
              <a:rPr lang="en-GB" sz="1200" dirty="0"/>
              <a:t>upport decisions on capacity allocation along complex discharge pathways in terms of </a:t>
            </a:r>
            <a:r>
              <a:rPr lang="en-GB" sz="1200" b="1" dirty="0">
                <a:solidFill>
                  <a:schemeClr val="accent2"/>
                </a:solidFill>
              </a:rPr>
              <a:t>total costs, patient experience, and patient outcomes.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 an operational level, we want to provide easy-to-use, open-source, software tools for analysts to support process and capacity decision making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On the cultural level we would like to </a:t>
            </a:r>
            <a:r>
              <a:rPr lang="en-GB" sz="1200" b="1" dirty="0">
                <a:solidFill>
                  <a:schemeClr val="accent2"/>
                </a:solidFill>
              </a:rPr>
              <a:t>improve awareness and familiarity </a:t>
            </a:r>
            <a:r>
              <a:rPr lang="en-GB" sz="1200" dirty="0"/>
              <a:t>of advanced analytics solutions for analysts and for leaders, we would like to highlight the </a:t>
            </a:r>
            <a:r>
              <a:rPr lang="en-GB" sz="1200" b="1" dirty="0">
                <a:solidFill>
                  <a:schemeClr val="accent1"/>
                </a:solidFill>
              </a:rPr>
              <a:t>value of (more) sophisticated modelling </a:t>
            </a:r>
            <a:r>
              <a:rPr lang="en-GB" sz="1200" dirty="0"/>
              <a:t>approaches and demonstrate the importance of </a:t>
            </a:r>
            <a:r>
              <a:rPr lang="en-GB" sz="1200" b="1" dirty="0">
                <a:solidFill>
                  <a:schemeClr val="accent1"/>
                </a:solidFill>
              </a:rPr>
              <a:t>system-wide working.</a:t>
            </a:r>
            <a:endParaRPr lang="en-GB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24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Only translate title and text in blue boxes: leave rest in English (or only translate if there’s time to; I wouldn’t worry about it). My intention is to animate the boxes one at a time as ai talk through the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3BCC2-F3BD-477F-9171-97C356BC4286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45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30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03B2F-A4CB-FC40-A960-55294BC3E3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37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Translate full page (or at least main sense)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3BCC2-F3BD-477F-9171-97C356BC4286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600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Translate full page (or at least main sense)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13BCC2-F3BD-477F-9171-97C356BC4286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9214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364" y="0"/>
            <a:ext cx="2802636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3619629"/>
            <a:ext cx="7794000" cy="384721"/>
          </a:xfrm>
        </p:spPr>
        <p:txBody>
          <a:bodyPr>
            <a:spAutoFit/>
          </a:bodyPr>
          <a:lstStyle>
            <a:lvl1pPr marL="0" indent="0" algn="l">
              <a:buNone/>
              <a:defRPr sz="2500">
                <a:solidFill>
                  <a:schemeClr val="tx1"/>
                </a:solidFill>
              </a:defRPr>
            </a:lvl1pPr>
            <a:lvl2pPr marL="444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8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3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7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1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6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0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40000" y="1957726"/>
            <a:ext cx="7794000" cy="1504337"/>
          </a:xfrm>
        </p:spPr>
        <p:txBody>
          <a:bodyPr anchor="t" anchorCtr="0"/>
          <a:lstStyle>
            <a:lvl1pPr>
              <a:lnSpc>
                <a:spcPct val="95000"/>
              </a:lnSpc>
              <a:defRPr sz="50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0000" y="6433684"/>
            <a:ext cx="5832000" cy="179408"/>
          </a:xfrm>
        </p:spPr>
        <p:txBody>
          <a:bodyPr wrap="square" anchor="b" anchorCtr="0">
            <a:spAutoFit/>
          </a:bodyPr>
          <a:lstStyle>
            <a:lvl1pPr>
              <a:lnSpc>
                <a:spcPct val="106000"/>
              </a:lnSpc>
              <a:defRPr sz="11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557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000" y="3619629"/>
            <a:ext cx="7794000" cy="384721"/>
          </a:xfrm>
        </p:spPr>
        <p:txBody>
          <a:bodyPr>
            <a:sp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444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887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330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77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21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66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105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54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40000" y="1957726"/>
            <a:ext cx="7794000" cy="1504337"/>
          </a:xfrm>
        </p:spPr>
        <p:txBody>
          <a:bodyPr anchor="t" anchorCtr="0"/>
          <a:lstStyle>
            <a:lvl1pPr>
              <a:lnSpc>
                <a:spcPct val="9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40000" y="6433684"/>
            <a:ext cx="5832000" cy="179408"/>
          </a:xfrm>
        </p:spPr>
        <p:txBody>
          <a:bodyPr wrap="square" anchor="b" anchorCtr="0">
            <a:spAutoFit/>
          </a:bodyPr>
          <a:lstStyle>
            <a:lvl1pPr>
              <a:lnSpc>
                <a:spcPct val="106000"/>
              </a:lnSpc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099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0" y="540924"/>
            <a:ext cx="7794000" cy="56950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539074"/>
            <a:ext cx="7794000" cy="37624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F3D1-4E0B-4A1A-8A63-FA953DDDF0A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58250" y="0"/>
            <a:ext cx="285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8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82" y="0"/>
            <a:ext cx="280034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001" y="540924"/>
            <a:ext cx="7794000" cy="56950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1" y="1539074"/>
            <a:ext cx="3771000" cy="37624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F3D1-4E0B-4A1A-8A63-FA953DDDF0A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63001" y="1556792"/>
            <a:ext cx="3771000" cy="3762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303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82" y="0"/>
            <a:ext cx="280034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540924"/>
            <a:ext cx="7794000" cy="56950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F3D1-4E0B-4A1A-8A63-FA953DDDF0A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97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82" y="0"/>
            <a:ext cx="2800349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F3D1-4E0B-4A1A-8A63-FA953DDDF0A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283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0" y="489241"/>
            <a:ext cx="7794000" cy="569509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0841" y="1469517"/>
            <a:ext cx="7794000" cy="37624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000" y="6157485"/>
            <a:ext cx="1800000" cy="17940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lnSpc>
                <a:spcPct val="106000"/>
              </a:lnSpc>
              <a:defRPr sz="11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64000" y="6446378"/>
            <a:ext cx="5508000" cy="1794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106000"/>
              </a:lnSpc>
              <a:defRPr sz="11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0000" y="6446378"/>
            <a:ext cx="324000" cy="17940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lnSpc>
                <a:spcPct val="106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14F6F3D1-4E0B-4A1A-8A63-FA953DDDF0A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508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6" r:id="rId4"/>
    <p:sldLayoutId id="2147483654" r:id="rId5"/>
    <p:sldLayoutId id="2147483655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888716" rtl="0" eaLnBrk="1" latinLnBrk="0" hangingPunct="1">
        <a:spcBef>
          <a:spcPct val="0"/>
        </a:spcBef>
        <a:buNone/>
        <a:defRPr sz="3600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888716" rtl="0" eaLnBrk="1" latinLnBrk="0" hangingPunct="1"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888716" rtl="0" eaLnBrk="1" latinLnBrk="0" hangingPunct="1">
        <a:spcBef>
          <a:spcPts val="2400"/>
        </a:spcBef>
        <a:buFont typeface="Arial" panose="020B0604020202020204" pitchFamily="34" charset="0"/>
        <a:buNone/>
        <a:defRPr sz="2300" b="1" kern="1200">
          <a:solidFill>
            <a:schemeClr val="accent3"/>
          </a:solidFill>
          <a:latin typeface="+mn-lt"/>
          <a:ea typeface="+mn-ea"/>
          <a:cs typeface="+mn-cs"/>
        </a:defRPr>
      </a:lvl2pPr>
      <a:lvl3pPr marL="314896" indent="-314896" algn="l" defTabSz="888716" rtl="0" eaLnBrk="1" latinLnBrk="0" hangingPunct="1">
        <a:spcBef>
          <a:spcPts val="1100"/>
        </a:spcBef>
        <a:buClr>
          <a:schemeClr val="accent2"/>
        </a:buClr>
        <a:buFont typeface="Arial" panose="020B0604020202020204" pitchFamily="34" charset="0"/>
        <a:buChar char="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59815" indent="-244913" algn="l" defTabSz="888716" rtl="0" eaLnBrk="1" latinLnBrk="0" hangingPunct="1">
        <a:spcBef>
          <a:spcPts val="6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04757" indent="-244913" algn="l" defTabSz="888716" rtl="0" eaLnBrk="1" latinLnBrk="0" hangingPunct="1"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43970" indent="-222187" algn="l" defTabSz="8887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888315" indent="-222187" algn="l" defTabSz="8887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332678" indent="-222187" algn="l" defTabSz="8887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777036" indent="-222187" algn="l" defTabSz="88871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44358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88716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33067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77422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21786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66142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10508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54864" algn="l" defTabSz="8887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paul.forte@nhs.net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paul.forte@nhs.net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C0D08E-1264-B5EE-1384-CE6C329CA252}"/>
              </a:ext>
            </a:extLst>
          </p:cNvPr>
          <p:cNvSpPr txBox="1"/>
          <p:nvPr/>
        </p:nvSpPr>
        <p:spPr>
          <a:xfrm>
            <a:off x="5940152" y="188640"/>
            <a:ext cx="2952328" cy="100811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3095" y="2420888"/>
            <a:ext cx="8381826" cy="1608133"/>
          </a:xfrm>
        </p:spPr>
        <p:txBody>
          <a:bodyPr/>
          <a:lstStyle/>
          <a:p>
            <a:r>
              <a:rPr lang="en-GB" sz="3200" i="1" dirty="0"/>
              <a:t>The IPACS model  </a:t>
            </a:r>
            <a:br>
              <a:rPr lang="en-GB" sz="3200" i="1" dirty="0"/>
            </a:br>
            <a:r>
              <a:rPr lang="en-GB" sz="2800" i="1" dirty="0"/>
              <a:t>A simulation tool for complex care pathways</a:t>
            </a:r>
            <a:br>
              <a:rPr lang="en-GB" sz="2800" dirty="0"/>
            </a:br>
            <a:r>
              <a:rPr lang="en-GB" sz="2800" dirty="0"/>
              <a:t> </a:t>
            </a:r>
            <a:br>
              <a:rPr lang="en-GB" sz="2800" dirty="0"/>
            </a:br>
            <a:r>
              <a:rPr lang="en-GB" sz="2200" b="0" dirty="0"/>
              <a:t>22</a:t>
            </a:r>
            <a:r>
              <a:rPr lang="en-GB" sz="2200" b="0" baseline="30000" dirty="0"/>
              <a:t>nd</a:t>
            </a:r>
            <a:r>
              <a:rPr lang="en-GB" sz="2200" b="0" dirty="0"/>
              <a:t> November 2022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1907704" y="5589240"/>
            <a:ext cx="6497856" cy="116955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888716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 dirty="0"/>
              <a:t>Dr Paul Forte</a:t>
            </a:r>
          </a:p>
          <a:p>
            <a:pPr algn="r"/>
            <a:r>
              <a:rPr lang="en-GB" sz="2000" dirty="0"/>
              <a:t>Dr Alison Harper</a:t>
            </a:r>
          </a:p>
          <a:p>
            <a:pPr algn="r"/>
            <a:r>
              <a:rPr lang="en-GB" sz="2000" dirty="0"/>
              <a:t>Dr Zehra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Ӧnen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Dumlu</a:t>
            </a:r>
            <a:endParaRPr lang="en-GB" sz="2000" dirty="0"/>
          </a:p>
          <a:p>
            <a:pPr algn="r"/>
            <a:r>
              <a:rPr lang="en-GB" sz="2000" b="0" i="1" dirty="0"/>
              <a:t>IPACS Project Team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FDCBA51C-D990-9D45-3D51-5FB068D26AB6}"/>
              </a:ext>
            </a:extLst>
          </p:cNvPr>
          <p:cNvSpPr txBox="1">
            <a:spLocks/>
          </p:cNvSpPr>
          <p:nvPr/>
        </p:nvSpPr>
        <p:spPr>
          <a:xfrm>
            <a:off x="1259632" y="4581128"/>
            <a:ext cx="8237810" cy="3508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888716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0" i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Feel free to introduce yourself in the chat box!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E28934E-C812-DCA7-F0E3-E165C0EA9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8000" y="345088"/>
            <a:ext cx="2154480" cy="792088"/>
          </a:xfrm>
          <a:prstGeom prst="rect">
            <a:avLst/>
          </a:prstGeom>
        </p:spPr>
      </p:pic>
      <p:pic>
        <p:nvPicPr>
          <p:cNvPr id="8" name="Picture 4" descr="bath-uni-logo - Xytron Data Recovery">
            <a:extLst>
              <a:ext uri="{FF2B5EF4-FFF2-40B4-BE49-F238E27FC236}">
                <a16:creationId xmlns:a16="http://schemas.microsoft.com/office/drawing/2014/main" id="{56FAB4EC-DAEC-333A-A50A-FCD5F386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8517" y="270280"/>
            <a:ext cx="2030664" cy="84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www.sanger.ac.uk/wp-content/uploads/hdrukmainrgb.png">
            <a:extLst>
              <a:ext uri="{FF2B5EF4-FFF2-40B4-BE49-F238E27FC236}">
                <a16:creationId xmlns:a16="http://schemas.microsoft.com/office/drawing/2014/main" id="{D4167AB3-920E-BA37-C348-3F55ED4B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871" y="289153"/>
            <a:ext cx="1656184" cy="92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Downloads | Marketing, Recruitment, Communications and Global | University  of Exeter">
            <a:extLst>
              <a:ext uri="{FF2B5EF4-FFF2-40B4-BE49-F238E27FC236}">
                <a16:creationId xmlns:a16="http://schemas.microsoft.com/office/drawing/2014/main" id="{B4B92D0C-AAEE-BAED-01A1-AA13D9AF2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4939" y="412074"/>
            <a:ext cx="1824137" cy="68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28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32054-870D-01A3-3616-A3FB428B4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 to you – Exercise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D523-8185-BFAD-A5C2-7ACF846F6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539074"/>
            <a:ext cx="7920880" cy="4410206"/>
          </a:xfrm>
        </p:spPr>
        <p:txBody>
          <a:bodyPr/>
          <a:lstStyle/>
          <a:p>
            <a:r>
              <a:rPr lang="en-GB" dirty="0"/>
              <a:t>Zehra will step you through the model, explaining its structure and data inputs via 2 illustrative hands-on exercises. We’d like you to follow along for yourselves, copying the steps using the version of the model you have downloaded.</a:t>
            </a:r>
          </a:p>
          <a:p>
            <a:endParaRPr lang="en-GB" dirty="0"/>
          </a:p>
          <a:p>
            <a:r>
              <a:rPr lang="en-GB" dirty="0"/>
              <a:t>Once everyone is happy that they are up and running, there are a few simple questions that we’ll leave you to have a go at yourselves for 10 minutes or so.</a:t>
            </a:r>
          </a:p>
          <a:p>
            <a:endParaRPr lang="en-GB" dirty="0"/>
          </a:p>
          <a:p>
            <a:r>
              <a:rPr lang="en-GB" dirty="0"/>
              <a:t>We’ll be around to answer questions/ help out and, at the end of that, we’ll run through some answers with you.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229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E398-8854-6194-E45C-491A32DD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B3C8-19A4-4B2B-1E42-EEB8B64EB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628800"/>
            <a:ext cx="7794000" cy="4688276"/>
          </a:xfrm>
        </p:spPr>
        <p:txBody>
          <a:bodyPr/>
          <a:lstStyle/>
          <a:p>
            <a:pPr>
              <a:lnSpc>
                <a:spcPct val="107000"/>
              </a:lnSpc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Download the </a:t>
            </a:r>
            <a:r>
              <a:rPr lang="en-GB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IPACS Exercise 1a folder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Launch </a:t>
            </a:r>
            <a:r>
              <a:rPr lang="en-GB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</a:t>
            </a:r>
            <a:r>
              <a:rPr lang="en-GB" sz="1800" dirty="0" err="1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Rstudio</a:t>
            </a:r>
            <a:r>
              <a:rPr lang="en-GB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 the file: </a:t>
            </a:r>
            <a:r>
              <a:rPr lang="en-GB" sz="1800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IPACS_model_masterscript_exercise1a.R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4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 the directory for your input files:</a:t>
            </a:r>
          </a:p>
          <a:p>
            <a:pPr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00646" lvl="2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console window (bottom left window) set the ‘working directory’. This enables the model to find the folder where your data files are held.</a:t>
            </a:r>
          </a:p>
          <a:p>
            <a:pPr marL="600646" lvl="2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00646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do this navigate through the folder where you downloaded IPACS Exercise 1a, right-click on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ettings wheel and click on ‘Set as working directory’ </a:t>
            </a:r>
          </a:p>
          <a:p>
            <a:pPr marL="600646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00646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opy the output produced by this command to “</a:t>
            </a:r>
            <a:r>
              <a:rPr lang="en-GB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setwd</a:t>
            </a:r>
            <a:r>
              <a:rPr lang="en-GB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(“C:/Users…”)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in the script window (top left window).</a:t>
            </a:r>
            <a:r>
              <a:rPr lang="en-GB" sz="1600" dirty="0">
                <a:effectLst/>
              </a:rPr>
              <a:t> </a:t>
            </a:r>
          </a:p>
          <a:p>
            <a:pPr marL="600646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600" dirty="0">
              <a:effectLst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9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3F0AB-FBF9-A189-E252-F5E62A0DE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9B5517D-4011-6CB9-8962-22BEC75507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" y="1114997"/>
            <a:ext cx="8724053" cy="49043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0FA11A5-9846-9966-FA73-88038856C1DE}"/>
              </a:ext>
            </a:extLst>
          </p:cNvPr>
          <p:cNvSpPr/>
          <p:nvPr/>
        </p:nvSpPr>
        <p:spPr>
          <a:xfrm>
            <a:off x="6804248" y="3789040"/>
            <a:ext cx="50405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52F2FC-14FA-81B4-8CE6-064BA988D1E1}"/>
              </a:ext>
            </a:extLst>
          </p:cNvPr>
          <p:cNvCxnSpPr/>
          <p:nvPr/>
        </p:nvCxnSpPr>
        <p:spPr>
          <a:xfrm>
            <a:off x="6444208" y="4941168"/>
            <a:ext cx="5760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85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27C26-CEEB-3D2F-02BA-2A53B8AC9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0C2B1-CA39-4674-E9A0-9011E196C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2132856"/>
            <a:ext cx="7794000" cy="3762409"/>
          </a:xfrm>
        </p:spPr>
        <p:txBody>
          <a:bodyPr/>
          <a:lstStyle/>
          <a:p>
            <a:pPr>
              <a:lnSpc>
                <a:spcPct val="107000"/>
              </a:lnSpc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5: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Run the IPACS model</a:t>
            </a:r>
          </a:p>
          <a:p>
            <a:pPr marL="600646" lvl="2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Run the script </a:t>
            </a:r>
            <a:r>
              <a:rPr lang="en-GB" sz="16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Code-&gt;Run Region-&gt; Run All </a:t>
            </a:r>
            <a:r>
              <a:rPr lang="en-GB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(or use the shortcuts Ctrl + Alt + R (Windows users), or </a:t>
            </a:r>
            <a:r>
              <a:rPr lang="en-GB" sz="16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Cmd</a:t>
            </a:r>
            <a:r>
              <a:rPr lang="en-GB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 + option + R(Mac Users)). </a:t>
            </a:r>
          </a:p>
          <a:p>
            <a:pPr marL="600646" lvl="2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6: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Results</a:t>
            </a:r>
          </a:p>
          <a:p>
            <a:pPr marL="600646" lvl="2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report </a:t>
            </a:r>
            <a:r>
              <a:rPr lang="en-GB" sz="1600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IPACS Report Exercise 1a</a:t>
            </a:r>
            <a:r>
              <a:rPr lang="en-GB" sz="1600" i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.docx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IPACS Exercise 1a folder. You can also check the </a:t>
            </a:r>
            <a:r>
              <a:rPr lang="en-GB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.csv files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outputs folder.</a:t>
            </a:r>
          </a:p>
          <a:p>
            <a:pPr marL="600646" lvl="2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1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FE398-8854-6194-E45C-491A32DD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1b)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B3C8-19A4-4B2B-1E42-EEB8B64EB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52" y="1839338"/>
            <a:ext cx="7794000" cy="3528392"/>
          </a:xfrm>
        </p:spPr>
        <p:txBody>
          <a:bodyPr/>
          <a:lstStyle/>
          <a:p>
            <a:pPr>
              <a:lnSpc>
                <a:spcPct val="107000"/>
              </a:lnSpc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1: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Download the </a:t>
            </a:r>
            <a:r>
              <a:rPr lang="en-GB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IPACS Exercise 1b folder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2: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Open the </a:t>
            </a:r>
            <a:r>
              <a:rPr lang="en-GB" sz="18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IPACS_20221122_exercise1b.xlsx Excel file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3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Now, imagine you would like to add a new scenario where you increase the capacity for all pathways and localities by 10%. </a:t>
            </a:r>
          </a:p>
          <a:p>
            <a:pPr marL="600646" lvl="2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would you do that? (Hint: You need to add new rows in the capacity sheet.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Call the new scenario “S1Cap”).</a:t>
            </a:r>
          </a:p>
          <a:p>
            <a:pPr marL="600646" lvl="2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 the values (you can also use a formula).</a:t>
            </a:r>
          </a:p>
          <a:p>
            <a:pPr marL="600646" lvl="2" indent="-28575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Save the document and close it.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3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922F5-F5FF-783D-1EB5-4B6F0EEC4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4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O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 the file: </a:t>
            </a:r>
            <a:r>
              <a:rPr lang="en-GB" sz="1800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IPACS_model_masterscript_exercise1b.R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</a:pP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5</a:t>
            </a:r>
            <a:r>
              <a:rPr lang="en-GB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S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 the directory for your input files:</a:t>
            </a:r>
          </a:p>
          <a:p>
            <a:pPr marL="600646" lvl="2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console window (bottom left window) set the ‘working directory’. This enables the model to find the folder where your data files are held.</a:t>
            </a:r>
          </a:p>
          <a:p>
            <a:pPr marL="600646" lvl="2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00646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do this navigate through the folder where you downloaded IPACS Exercise 1a, right-click on 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ettings wheel and click on ‘Set as working directory’ </a:t>
            </a:r>
          </a:p>
          <a:p>
            <a:pPr marL="600646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00646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opy the output produced by this command to “</a:t>
            </a:r>
            <a:r>
              <a:rPr lang="en-GB" sz="16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setwd</a:t>
            </a:r>
            <a:r>
              <a:rPr lang="en-GB" sz="16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(“C:/Users…”)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in the script window (top left window).</a:t>
            </a:r>
            <a:r>
              <a:rPr lang="en-GB" sz="1600" dirty="0">
                <a:effectLst/>
              </a:rPr>
              <a:t> </a:t>
            </a:r>
          </a:p>
          <a:p>
            <a:pPr marL="600646" lvl="2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600" dirty="0">
              <a:effectLst/>
            </a:endParaRPr>
          </a:p>
          <a:p>
            <a:pPr>
              <a:lnSpc>
                <a:spcPct val="107000"/>
              </a:lnSpc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6: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Run the IPACS model</a:t>
            </a:r>
          </a:p>
          <a:p>
            <a:pPr marL="600646" lvl="2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Run the script </a:t>
            </a:r>
            <a:r>
              <a:rPr lang="en-GB" sz="1600" dirty="0">
                <a:solidFill>
                  <a:schemeClr val="accent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Code-&gt;Run Region-&gt; Run All </a:t>
            </a:r>
            <a:r>
              <a:rPr lang="en-GB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(or use the shortcuts Ctrl + Alt + R (Windows users), or </a:t>
            </a:r>
            <a:r>
              <a:rPr lang="en-GB" sz="16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Cmd</a:t>
            </a:r>
            <a:r>
              <a:rPr lang="en-GB" sz="1600" dirty="0">
                <a:latin typeface="Calibri" panose="020F0502020204030204" pitchFamily="34" charset="0"/>
                <a:cs typeface="Times New Roman" panose="02020603050405020304" pitchFamily="18" charset="0"/>
              </a:rPr>
              <a:t> + option + R(Mac Users)). </a:t>
            </a:r>
          </a:p>
          <a:p>
            <a:pPr marL="600646" lvl="2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GB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 7: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Results</a:t>
            </a:r>
          </a:p>
          <a:p>
            <a:pPr marL="600646" lvl="2" indent="-28575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Check the report </a:t>
            </a:r>
            <a:r>
              <a:rPr lang="en-GB" sz="1600" i="1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IPACS Report Exercise 1b</a:t>
            </a:r>
            <a:r>
              <a:rPr lang="en-GB" sz="1600" i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.docx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the IPACS Exercise 1a folder. You can also check the </a:t>
            </a:r>
            <a:r>
              <a:rPr lang="en-GB" sz="16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.csv files</a:t>
            </a:r>
            <a:r>
              <a:rPr lang="en-GB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outputs folder.</a:t>
            </a:r>
          </a:p>
          <a:p>
            <a:pPr marL="600646" lvl="2" indent="-285750">
              <a:buFont typeface="Arial" panose="020B0604020202020204" pitchFamily="34" charset="0"/>
              <a:buChar char="•"/>
            </a:pPr>
            <a:endParaRPr lang="en-GB" sz="16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F5D26C1-18FF-08A7-9079-CCC6D935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1b)</a:t>
            </a:r>
          </a:p>
        </p:txBody>
      </p:sp>
    </p:spTree>
    <p:extLst>
      <p:ext uri="{BB962C8B-B14F-4D97-AF65-F5344CB8AC3E}">
        <p14:creationId xmlns:p14="http://schemas.microsoft.com/office/powerpoint/2010/main" val="39661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11FA-8847-EAEF-60F0-EEB0F954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Feedback – session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ECB2-2A3C-F09D-3AAC-BA6CF477E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1539074"/>
            <a:ext cx="7794000" cy="4410206"/>
          </a:xfrm>
        </p:spPr>
        <p:txBody>
          <a:bodyPr/>
          <a:lstStyle/>
          <a:p>
            <a:r>
              <a:rPr lang="en-GB" dirty="0"/>
              <a:t>You’ve now been taken through the model and had an opportunity to try if out for yourselves… how did you get on?</a:t>
            </a:r>
          </a:p>
          <a:p>
            <a:endParaRPr lang="en-GB" dirty="0">
              <a:highlight>
                <a:srgbClr val="FFFF00"/>
              </a:highlight>
            </a:endParaRPr>
          </a:p>
          <a:p>
            <a:endParaRPr lang="en-GB" dirty="0"/>
          </a:p>
          <a:p>
            <a:r>
              <a:rPr lang="en-GB" dirty="0"/>
              <a:t>Your initial impressions of the IPACS model…</a:t>
            </a:r>
          </a:p>
          <a:p>
            <a:pPr marL="657796" lvl="2" indent="-342900">
              <a:buFont typeface="Arial" panose="020B0604020202020204" pitchFamily="34" charset="0"/>
              <a:buChar char="•"/>
            </a:pPr>
            <a:r>
              <a:rPr lang="en-GB" dirty="0"/>
              <a:t>Relevance?</a:t>
            </a:r>
          </a:p>
          <a:p>
            <a:pPr marL="657796" lvl="2" indent="-342900">
              <a:buFont typeface="Arial" panose="020B0604020202020204" pitchFamily="34" charset="0"/>
              <a:buChar char="•"/>
            </a:pPr>
            <a:r>
              <a:rPr lang="en-GB" dirty="0"/>
              <a:t>Ease of use?</a:t>
            </a:r>
          </a:p>
          <a:p>
            <a:pPr marL="657796" lvl="2" indent="-342900">
              <a:buFont typeface="Arial" panose="020B0604020202020204" pitchFamily="34" charset="0"/>
              <a:buChar char="•"/>
            </a:pPr>
            <a:r>
              <a:rPr lang="en-GB" dirty="0"/>
              <a:t>Any areas of confusion to clear up?</a:t>
            </a:r>
          </a:p>
        </p:txBody>
      </p:sp>
    </p:spTree>
    <p:extLst>
      <p:ext uri="{BB962C8B-B14F-4D97-AF65-F5344CB8AC3E}">
        <p14:creationId xmlns:p14="http://schemas.microsoft.com/office/powerpoint/2010/main" val="9481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E4E9E-8B67-B9C8-FB55-65A854710AD6}"/>
              </a:ext>
            </a:extLst>
          </p:cNvPr>
          <p:cNvSpPr txBox="1"/>
          <p:nvPr/>
        </p:nvSpPr>
        <p:spPr>
          <a:xfrm>
            <a:off x="1547664" y="2636912"/>
            <a:ext cx="57454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/>
              <a:t>10-minute break</a:t>
            </a:r>
          </a:p>
        </p:txBody>
      </p:sp>
      <p:pic>
        <p:nvPicPr>
          <p:cNvPr id="3" name="Picture 2" descr="Person relaxing in deck chair">
            <a:extLst>
              <a:ext uri="{FF2B5EF4-FFF2-40B4-BE49-F238E27FC236}">
                <a16:creationId xmlns:a16="http://schemas.microsoft.com/office/drawing/2014/main" id="{0AA039A7-CB24-8A7A-50ED-BD05349AF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7956376" cy="530217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0863184-BE86-C9CA-0BF5-7E9349D78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Take 10…</a:t>
            </a:r>
          </a:p>
        </p:txBody>
      </p:sp>
    </p:spTree>
    <p:extLst>
      <p:ext uri="{BB962C8B-B14F-4D97-AF65-F5344CB8AC3E}">
        <p14:creationId xmlns:p14="http://schemas.microsoft.com/office/powerpoint/2010/main" val="206061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1C390-E884-B406-98A2-3B8FFE0AE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8680"/>
            <a:ext cx="7794000" cy="553998"/>
          </a:xfrm>
        </p:spPr>
        <p:txBody>
          <a:bodyPr/>
          <a:lstStyle/>
          <a:p>
            <a:r>
              <a:rPr lang="en-GB" dirty="0"/>
              <a:t>IPACS  - model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D7797-B0EB-0E66-0ACD-0E5DD2782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31" y="1844824"/>
            <a:ext cx="7794000" cy="4464496"/>
          </a:xfrm>
        </p:spPr>
        <p:txBody>
          <a:bodyPr/>
          <a:lstStyle/>
          <a:p>
            <a:r>
              <a:rPr lang="en-GB" sz="2400" dirty="0"/>
              <a:t>In this part of the workshop we’ll focus more on this aspect of the IPACS model including:</a:t>
            </a:r>
          </a:p>
          <a:p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some general model implementation considerations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our experience of working in BNSSG</a:t>
            </a:r>
          </a:p>
          <a:p>
            <a:endParaRPr lang="en-GB" sz="2400" dirty="0"/>
          </a:p>
          <a:p>
            <a:r>
              <a:rPr lang="en-GB" sz="2400" dirty="0"/>
              <a:t>We’ll then proceed to Exercise 2 where we’ll allocate you to small groups to work through jointly on an exercise.</a:t>
            </a:r>
          </a:p>
          <a:p>
            <a:endParaRPr lang="en-GB" sz="2400" dirty="0"/>
          </a:p>
          <a:p>
            <a:r>
              <a:rPr lang="en-GB" sz="2400" dirty="0"/>
              <a:t>After that we’ll finish with a plenary feedback session to round off the workshop.</a:t>
            </a:r>
          </a:p>
        </p:txBody>
      </p:sp>
    </p:spTree>
    <p:extLst>
      <p:ext uri="{BB962C8B-B14F-4D97-AF65-F5344CB8AC3E}">
        <p14:creationId xmlns:p14="http://schemas.microsoft.com/office/powerpoint/2010/main" val="409346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9ADF2F-48B0-469E-9C40-DB3B03C7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91" y="402759"/>
            <a:ext cx="7668126" cy="809728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accent1">
                    <a:lumMod val="75000"/>
                  </a:schemeClr>
                </a:solidFill>
              </a:rPr>
              <a:t>An embedding strategy for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C518C-FCCC-483E-9F99-078E9E260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136" y="1593833"/>
            <a:ext cx="7213736" cy="3670333"/>
          </a:xfrm>
        </p:spPr>
        <p:txBody>
          <a:bodyPr>
            <a:normAutofit fontScale="92500" lnSpcReduction="20000"/>
          </a:bodyPr>
          <a:lstStyle/>
          <a:p>
            <a:endParaRPr lang="en-GB" sz="1800" b="1" dirty="0"/>
          </a:p>
          <a:p>
            <a:pPr>
              <a:spcAft>
                <a:spcPts val="1200"/>
              </a:spcAft>
            </a:pPr>
            <a:r>
              <a:rPr lang="en-GB" sz="2325" b="1" i="1" dirty="0"/>
              <a:t>Technical competence &amp;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25" dirty="0"/>
              <a:t>Technical domain experience: simulation modelling/ coding expertise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25" dirty="0"/>
              <a:t>Model validation and testing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25" dirty="0"/>
              <a:t>‘Peer-approval’ from other analysts/ experts</a:t>
            </a:r>
          </a:p>
          <a:p>
            <a:endParaRPr lang="en-GB" sz="2325" dirty="0"/>
          </a:p>
          <a:p>
            <a:pPr>
              <a:spcAft>
                <a:spcPts val="1200"/>
              </a:spcAft>
            </a:pPr>
            <a:r>
              <a:rPr lang="en-GB" sz="2325" b="1" i="1" dirty="0"/>
              <a:t>Contextual Awareness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25" dirty="0"/>
              <a:t>Correct identification of model requirements and system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25" dirty="0"/>
              <a:t>Contextual domain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25" dirty="0"/>
              <a:t>Stakeholder liaison/ politics/ ‘reassurance’</a:t>
            </a:r>
          </a:p>
          <a:p>
            <a:pPr marL="257175" indent="-257175"/>
            <a:endParaRPr lang="en-GB" sz="2325" dirty="0"/>
          </a:p>
          <a:p>
            <a:endParaRPr lang="en-GB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EF9DDD-8FC5-67FE-23CB-715B42ACC8F9}"/>
              </a:ext>
            </a:extLst>
          </p:cNvPr>
          <p:cNvSpPr txBox="1"/>
          <p:nvPr/>
        </p:nvSpPr>
        <p:spPr>
          <a:xfrm>
            <a:off x="4427984" y="5264166"/>
            <a:ext cx="2908231" cy="715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350" dirty="0"/>
              <a:t>Very important for establishing and maintaining credibility and confidence - quickly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5F2E3F-E92F-BAFD-F242-E276C8B370E6}"/>
              </a:ext>
            </a:extLst>
          </p:cNvPr>
          <p:cNvSpPr txBox="1"/>
          <p:nvPr/>
        </p:nvSpPr>
        <p:spPr>
          <a:xfrm>
            <a:off x="5580112" y="1045370"/>
            <a:ext cx="2248103" cy="7155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350" dirty="0"/>
              <a:t>Takes much more time than modellers usually like…</a:t>
            </a:r>
          </a:p>
        </p:txBody>
      </p:sp>
    </p:spTree>
    <p:extLst>
      <p:ext uri="{BB962C8B-B14F-4D97-AF65-F5344CB8AC3E}">
        <p14:creationId xmlns:p14="http://schemas.microsoft.com/office/powerpoint/2010/main" val="245223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9D4D6-6F4D-55D8-60E6-ACFCDF78A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5077-B3B8-141D-55CE-D877CBE36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621" y="2276872"/>
            <a:ext cx="7794000" cy="3762409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to the IPACS complex care pathways simulation model and its operational context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Hands-on experience of the IPACS model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Considerations and experience of embedding the model with local stakeholders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078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9ADF2F-48B0-469E-9C40-DB3B03C7B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33" y="908720"/>
            <a:ext cx="7794000" cy="569509"/>
          </a:xfrm>
        </p:spPr>
        <p:txBody>
          <a:bodyPr>
            <a:noAutofit/>
          </a:bodyPr>
          <a:lstStyle/>
          <a:p>
            <a:r>
              <a:rPr lang="en-GB" sz="3200" dirty="0">
                <a:solidFill>
                  <a:schemeClr val="accent1">
                    <a:lumMod val="75000"/>
                  </a:schemeClr>
                </a:solidFill>
              </a:rPr>
              <a:t>The IPACS ‘sticky strategy’</a:t>
            </a:r>
            <a:br>
              <a:rPr lang="en-GB" sz="3200" dirty="0">
                <a:solidFill>
                  <a:schemeClr val="accent1">
                    <a:lumMod val="75000"/>
                  </a:schemeClr>
                </a:solidFill>
              </a:rPr>
            </a:br>
            <a:endParaRPr lang="en-GB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C518C-FCCC-483E-9F99-078E9E2602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40" y="2348880"/>
            <a:ext cx="7724129" cy="3716995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GB" i="1" u="sng" dirty="0"/>
              <a:t>In BNSSG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obtaining senior management recognition and support; no single organisation in control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developing/ supporting local analytical capacity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 tune with local agenda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demonstrable ‘value-added’ to the management agenda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i="1" u="sng" dirty="0"/>
              <a:t>Further afield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Adjacent health &amp; social care economies (Somerset; Bath, Swindon, Wiltshire)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DHSC – potential national dissemination perspective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Analyst networks</a:t>
            </a:r>
          </a:p>
          <a:p>
            <a:pPr marL="600075" lvl="1" indent="-257175"/>
            <a:endParaRPr lang="en-GB" sz="1600" dirty="0"/>
          </a:p>
          <a:p>
            <a:endParaRPr lang="en-GB" dirty="0"/>
          </a:p>
        </p:txBody>
      </p:sp>
      <p:pic>
        <p:nvPicPr>
          <p:cNvPr id="8" name="Picture 4" descr="How the Cuckoo Wages an 'Evolutionary Arms Race' - ABC News">
            <a:extLst>
              <a:ext uri="{FF2B5EF4-FFF2-40B4-BE49-F238E27FC236}">
                <a16:creationId xmlns:a16="http://schemas.microsoft.com/office/drawing/2014/main" id="{FFFD850D-F551-6BFA-CDCD-70D916653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519496"/>
            <a:ext cx="2660915" cy="14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2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2ACF0-F42D-B3FE-1E01-A4C85F861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IPACS in BNSSG…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82E04-2FCD-551C-6A6A-FEB3EFD96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772816"/>
            <a:ext cx="7794000" cy="41941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Support input to business case for local system investment of £13m into D2A strategy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D2A Implementation Group – further scenario modelling support to end March 2023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Now looking to use the scenario modelling for longer term 2023/24 activity planning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Multi-organisational involvement: ICB, Community Health and the three Local Authorities including:</a:t>
            </a:r>
          </a:p>
          <a:p>
            <a:pPr marL="657796" lvl="2" indent="-342900">
              <a:buFont typeface="Arial" panose="020B0604020202020204" pitchFamily="34" charset="0"/>
              <a:buChar char="•"/>
            </a:pPr>
            <a:r>
              <a:rPr lang="en-GB" sz="2400" i="1" dirty="0"/>
              <a:t>community health and social care professionals</a:t>
            </a:r>
          </a:p>
          <a:p>
            <a:pPr marL="657796" lvl="2" indent="-342900">
              <a:buFont typeface="Arial" panose="020B0604020202020204" pitchFamily="34" charset="0"/>
              <a:buChar char="•"/>
            </a:pPr>
            <a:r>
              <a:rPr lang="en-GB" sz="2400" i="1" dirty="0"/>
              <a:t>operational and strategic management and finance</a:t>
            </a:r>
          </a:p>
        </p:txBody>
      </p:sp>
    </p:spTree>
    <p:extLst>
      <p:ext uri="{BB962C8B-B14F-4D97-AF65-F5344CB8AC3E}">
        <p14:creationId xmlns:p14="http://schemas.microsoft.com/office/powerpoint/2010/main" val="293787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C32054-870D-01A3-3616-A3FB428B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06695"/>
            <a:ext cx="7794000" cy="569509"/>
          </a:xfrm>
        </p:spPr>
        <p:txBody>
          <a:bodyPr/>
          <a:lstStyle/>
          <a:p>
            <a:r>
              <a:rPr lang="en-GB" dirty="0"/>
              <a:t>Over to you – exercise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9D523-8185-BFAD-A5C2-7ACF846F6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639177"/>
            <a:ext cx="7794000" cy="520229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1800" dirty="0"/>
              <a:t>Exercise 2 provides you with a fresh version of the model which will automatically read in your input files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From GitHub, download and save Exercise 2 files into a local folder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1800" dirty="0"/>
              <a:t>Open the Word document ‘Exercise 2 Instructions’</a:t>
            </a:r>
          </a:p>
          <a:p>
            <a:endParaRPr lang="en-GB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objective is to come up with a scenario which: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n-GB" sz="2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reduces both numbers of patients delayed and average queue waiting time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minimises costs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We’re keeping it simple; so you can only vary: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verage length of stay by pathway and locality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athway capacity by locality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(In this instance, </a:t>
            </a: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can’t vary patient arrival rates)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36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11FA-8847-EAEF-60F0-EEB0F954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Workshop evaluation 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ECB2-2A3C-F09D-3AAC-BA6CF477E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1916832"/>
            <a:ext cx="7794000" cy="45365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the chat box you will find a link (or follow the QR code in this slide) to an evaluation form which we’d be grateful if you would take 5 minutes now to complete for us.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When you’re finished just click on the submit button at the bottom of the form.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appreciate that you may have further comments or queries post-workshop. If so, please drop a line to Paul at </a:t>
            </a:r>
            <a:r>
              <a:rPr lang="en-GB" sz="2400" dirty="0">
                <a:hlinkClick r:id="rId2"/>
              </a:rPr>
              <a:t>paul.forte@nhs.net</a:t>
            </a:r>
            <a:r>
              <a:rPr lang="en-GB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1F90F-ABC9-80C5-961E-F83A13954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889" y="116632"/>
            <a:ext cx="1668111" cy="16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28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11FA-8847-EAEF-60F0-EEB0F954D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8680"/>
            <a:ext cx="7794000" cy="553998"/>
          </a:xfrm>
        </p:spPr>
        <p:txBody>
          <a:bodyPr/>
          <a:lstStyle/>
          <a:p>
            <a:r>
              <a:rPr lang="en-GB" dirty="0"/>
              <a:t>Exercise 2: group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6ECB2-2A3C-F09D-3AAC-BA6CF477E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844824"/>
            <a:ext cx="7794000" cy="4320480"/>
          </a:xfrm>
        </p:spPr>
        <p:txBody>
          <a:bodyPr/>
          <a:lstStyle/>
          <a:p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Group feedbacks: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did you choose the values you did?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might be involved in implementing any parameter value changes you have made?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Implications for timescale, health and social care resources?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3200" dirty="0"/>
          </a:p>
          <a:p>
            <a:endParaRPr lang="en-GB" sz="3200" dirty="0"/>
          </a:p>
          <a:p>
            <a:endParaRPr lang="en-GB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7567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AC18-FE74-87DE-DB2B-261D9424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79458"/>
            <a:ext cx="7794000" cy="492443"/>
          </a:xfrm>
        </p:spPr>
        <p:txBody>
          <a:bodyPr/>
          <a:lstStyle/>
          <a:p>
            <a:r>
              <a:rPr lang="en-GB" sz="3200" dirty="0"/>
              <a:t>Plenary: your reflections on…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9BDCE-5166-90AD-B7B5-06BB0BB68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060848"/>
            <a:ext cx="7794000" cy="30963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 IPACS model relevance – does it address pertinent local issues?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generalising the model - would it work in your area given its data requirements/ your local D2A setup?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what barriers might there be to its local use?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‘best thing/ worst thing’ about the model?</a:t>
            </a:r>
          </a:p>
        </p:txBody>
      </p:sp>
    </p:spTree>
    <p:extLst>
      <p:ext uri="{BB962C8B-B14F-4D97-AF65-F5344CB8AC3E}">
        <p14:creationId xmlns:p14="http://schemas.microsoft.com/office/powerpoint/2010/main" val="42794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DE1500-473A-830D-67F5-1AE02DF626E3}"/>
              </a:ext>
            </a:extLst>
          </p:cNvPr>
          <p:cNvSpPr txBox="1"/>
          <p:nvPr/>
        </p:nvSpPr>
        <p:spPr>
          <a:xfrm>
            <a:off x="724741" y="1412776"/>
            <a:ext cx="7776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i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Thanks for attending - we hope you enjoyed the workshop!</a:t>
            </a:r>
          </a:p>
          <a:p>
            <a:endParaRPr lang="en-GB" sz="3600" b="1" i="1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endParaRPr lang="en-GB" sz="3600" b="1" i="1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r>
              <a:rPr lang="en-GB" sz="2400" b="1" i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You want to follow-up? </a:t>
            </a:r>
            <a:r>
              <a:rPr lang="en-GB" sz="2400" b="1" i="1" dirty="0">
                <a:solidFill>
                  <a:schemeClr val="accent3"/>
                </a:solidFill>
                <a:latin typeface="+mj-lt"/>
                <a:ea typeface="+mj-ea"/>
                <a:cs typeface="+mj-cs"/>
                <a:hlinkClick r:id="rId2"/>
              </a:rPr>
              <a:t>paul.forte@nhs.net</a:t>
            </a:r>
            <a:r>
              <a:rPr lang="en-GB" sz="2400" b="1" i="1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27520-F72E-C548-E411-9D68CCB88E11}"/>
              </a:ext>
            </a:extLst>
          </p:cNvPr>
          <p:cNvSpPr txBox="1"/>
          <p:nvPr/>
        </p:nvSpPr>
        <p:spPr>
          <a:xfrm>
            <a:off x="732112" y="5373216"/>
            <a:ext cx="3810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i="1" dirty="0"/>
              <a:t>Zehra, Alison and Paul</a:t>
            </a:r>
          </a:p>
        </p:txBody>
      </p:sp>
    </p:spTree>
    <p:extLst>
      <p:ext uri="{BB962C8B-B14F-4D97-AF65-F5344CB8AC3E}">
        <p14:creationId xmlns:p14="http://schemas.microsoft.com/office/powerpoint/2010/main" val="154003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81DC-42A8-18B5-1A1F-213F0BF89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Welcome! Our agenda… </a:t>
            </a:r>
            <a:endParaRPr lang="en-GB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8CC19-F5F6-1332-7266-B6097EC7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5" y="2138680"/>
            <a:ext cx="8468833" cy="38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19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47" y="1268760"/>
            <a:ext cx="8376964" cy="41549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sz="27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Improving Patient flow between Acute, Community and Social care (IPACS) project</a:t>
            </a:r>
            <a:endParaRPr lang="en-GB" sz="2700" dirty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179512" y="2204864"/>
            <a:ext cx="7668852" cy="3726414"/>
          </a:xfrm>
        </p:spPr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b="1" dirty="0"/>
              <a:t>Strategic</a:t>
            </a:r>
          </a:p>
          <a:p>
            <a:pPr marL="493347" lvl="2" indent="-257175">
              <a:buFont typeface="Arial" panose="020B0604020202020204" pitchFamily="34" charset="0"/>
              <a:buChar char="•"/>
            </a:pPr>
            <a:r>
              <a:rPr lang="en-GB" sz="1600" dirty="0"/>
              <a:t>Support decisions on capacity allocation along complex discharge pathways in terms of </a:t>
            </a:r>
            <a:r>
              <a:rPr lang="en-GB" sz="1600" b="1" dirty="0">
                <a:solidFill>
                  <a:schemeClr val="accent2"/>
                </a:solidFill>
              </a:rPr>
              <a:t>total costs, patient experience, and patient outcomes</a:t>
            </a:r>
            <a:endParaRPr lang="en-GB" sz="1600" dirty="0"/>
          </a:p>
          <a:p>
            <a:pPr marL="493347" lvl="2" indent="-257175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b="1" dirty="0"/>
              <a:t>Operational</a:t>
            </a:r>
          </a:p>
          <a:p>
            <a:pPr marL="493347" lvl="2" indent="-257175">
              <a:buFont typeface="Arial" panose="020B0604020202020204" pitchFamily="34" charset="0"/>
              <a:buChar char="•"/>
            </a:pPr>
            <a:r>
              <a:rPr lang="en-GB" sz="1600" dirty="0"/>
              <a:t>To provide </a:t>
            </a:r>
            <a:r>
              <a:rPr lang="en-GB" sz="1600" b="1" dirty="0">
                <a:solidFill>
                  <a:schemeClr val="accent1"/>
                </a:solidFill>
              </a:rPr>
              <a:t>easy-to-use, open-source, software tools </a:t>
            </a:r>
            <a:r>
              <a:rPr lang="en-GB" sz="1600" dirty="0"/>
              <a:t>for analysts to support process and capacity decision making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GB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b="1" dirty="0"/>
              <a:t>Cultural</a:t>
            </a:r>
          </a:p>
          <a:p>
            <a:pPr marL="493347" lvl="2" indent="-257175">
              <a:buFont typeface="Arial" panose="020B0604020202020204" pitchFamily="34" charset="0"/>
              <a:buChar char="•"/>
            </a:pPr>
            <a:r>
              <a:rPr lang="en-GB" sz="1600" dirty="0"/>
              <a:t>For analysts: </a:t>
            </a:r>
            <a:r>
              <a:rPr lang="en-GB" sz="1600" b="1" dirty="0">
                <a:solidFill>
                  <a:schemeClr val="accent2"/>
                </a:solidFill>
              </a:rPr>
              <a:t>improve awareness and familiarity </a:t>
            </a:r>
            <a:r>
              <a:rPr lang="en-GB" sz="1600" dirty="0"/>
              <a:t>of advanced analytics solutions</a:t>
            </a:r>
          </a:p>
          <a:p>
            <a:pPr marL="493347" lvl="2" indent="-257175">
              <a:buFont typeface="Arial" panose="020B0604020202020204" pitchFamily="34" charset="0"/>
              <a:buChar char="•"/>
            </a:pPr>
            <a:r>
              <a:rPr lang="en-GB" sz="1600" dirty="0"/>
              <a:t>For decision makers: highlight the </a:t>
            </a:r>
            <a:r>
              <a:rPr lang="en-GB" sz="1600" b="1" dirty="0">
                <a:solidFill>
                  <a:schemeClr val="accent1"/>
                </a:solidFill>
              </a:rPr>
              <a:t>value of (more) sophisticated modelling </a:t>
            </a:r>
            <a:r>
              <a:rPr lang="en-GB" sz="1600" dirty="0"/>
              <a:t>approaches and demonstrate the importance of </a:t>
            </a:r>
            <a:r>
              <a:rPr lang="en-GB" sz="1600" b="1" dirty="0">
                <a:solidFill>
                  <a:schemeClr val="accent1"/>
                </a:solidFill>
              </a:rPr>
              <a:t>system-wide working</a:t>
            </a:r>
            <a:endParaRPr lang="en-GB" sz="1600" dirty="0"/>
          </a:p>
          <a:p>
            <a:endParaRPr lang="en-GB" dirty="0"/>
          </a:p>
        </p:txBody>
      </p:sp>
      <p:pic>
        <p:nvPicPr>
          <p:cNvPr id="3" name="Picture 2" descr="Policies - HDR UK">
            <a:extLst>
              <a:ext uri="{FF2B5EF4-FFF2-40B4-BE49-F238E27FC236}">
                <a16:creationId xmlns:a16="http://schemas.microsoft.com/office/drawing/2014/main" id="{4B3F577B-35CB-C5DA-0649-E606D48D247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47" y="304256"/>
            <a:ext cx="892969" cy="491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56202CD-2028-34B6-AA3D-ED186C46B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8264" y="306776"/>
            <a:ext cx="1800200" cy="6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9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21694-E7C1-4D94-8CA8-8E870BDC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D2A: Complex care pathways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B6B7B-2CB8-48B8-BCCA-2893C059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6F3D1-4E0B-4A1A-8A63-FA953DDDF0A6}" type="slidenum">
              <a:rPr lang="en-GB" smtClean="0"/>
              <a:t>5</a:t>
            </a:fld>
            <a:endParaRPr lang="en-GB" dirty="0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9E0667F4-C447-4376-9AF4-AF2DF21F360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7848872" cy="43924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0BA4E-14F3-4190-B184-F27FC8E7CEC0}"/>
              </a:ext>
            </a:extLst>
          </p:cNvPr>
          <p:cNvSpPr txBox="1"/>
          <p:nvPr/>
        </p:nvSpPr>
        <p:spPr>
          <a:xfrm>
            <a:off x="2699792" y="1844824"/>
            <a:ext cx="1249060" cy="646331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Admission</a:t>
            </a:r>
          </a:p>
          <a:p>
            <a:r>
              <a:rPr lang="en-GB" dirty="0"/>
              <a:t>to hospital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13485-5A5D-4E52-84B3-DBF26B42F5C1}"/>
              </a:ext>
            </a:extLst>
          </p:cNvPr>
          <p:cNvSpPr txBox="1"/>
          <p:nvPr/>
        </p:nvSpPr>
        <p:spPr>
          <a:xfrm>
            <a:off x="971600" y="5631631"/>
            <a:ext cx="3082895" cy="92333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Discharge from hospital:</a:t>
            </a:r>
          </a:p>
          <a:p>
            <a:r>
              <a:rPr lang="en-GB" dirty="0"/>
              <a:t>potential delay if no capacity</a:t>
            </a:r>
          </a:p>
          <a:p>
            <a:r>
              <a:rPr lang="en-GB" dirty="0"/>
              <a:t>in community pathways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374A3-425A-4229-82B4-92FD30BA0EB7}"/>
              </a:ext>
            </a:extLst>
          </p:cNvPr>
          <p:cNvSpPr txBox="1"/>
          <p:nvPr/>
        </p:nvSpPr>
        <p:spPr>
          <a:xfrm>
            <a:off x="6660232" y="1484784"/>
            <a:ext cx="2088232" cy="92333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Discharge</a:t>
            </a:r>
          </a:p>
          <a:p>
            <a:r>
              <a:rPr lang="en-GB" dirty="0"/>
              <a:t>to home (potential long-term support)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E4AAB-7604-4A47-A39A-11A5A3F548F1}"/>
              </a:ext>
            </a:extLst>
          </p:cNvPr>
          <p:cNvSpPr txBox="1"/>
          <p:nvPr/>
        </p:nvSpPr>
        <p:spPr>
          <a:xfrm>
            <a:off x="5717097" y="6093296"/>
            <a:ext cx="2941831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GB" dirty="0"/>
              <a:t>Admission to complex care</a:t>
            </a:r>
          </a:p>
          <a:p>
            <a:r>
              <a:rPr lang="en-GB" dirty="0"/>
              <a:t>pathways</a:t>
            </a:r>
          </a:p>
        </p:txBody>
      </p:sp>
    </p:spTree>
    <p:extLst>
      <p:ext uri="{BB962C8B-B14F-4D97-AF65-F5344CB8AC3E}">
        <p14:creationId xmlns:p14="http://schemas.microsoft.com/office/powerpoint/2010/main" val="3707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C849-7122-58C2-509D-74119559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548680"/>
            <a:ext cx="7794000" cy="553998"/>
          </a:xfrm>
        </p:spPr>
        <p:txBody>
          <a:bodyPr/>
          <a:lstStyle/>
          <a:p>
            <a:r>
              <a:rPr lang="en-US" dirty="0"/>
              <a:t>Model variants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877572-E890-7CF7-6BBB-22BB0C8210BE}"/>
              </a:ext>
            </a:extLst>
          </p:cNvPr>
          <p:cNvSpPr/>
          <p:nvPr/>
        </p:nvSpPr>
        <p:spPr>
          <a:xfrm>
            <a:off x="737574" y="1862826"/>
            <a:ext cx="3024336" cy="3402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66537">
              <a:defRPr/>
            </a:pPr>
            <a:r>
              <a:rPr lang="en-GB" b="1" dirty="0">
                <a:solidFill>
                  <a:prstClr val="black"/>
                </a:solidFill>
                <a:latin typeface="Arial"/>
              </a:rPr>
              <a:t>Bedded care</a:t>
            </a:r>
          </a:p>
          <a:p>
            <a:pPr algn="ctr" defTabSz="666537">
              <a:defRPr/>
            </a:pPr>
            <a:endParaRPr lang="en-GB" sz="1050" dirty="0">
              <a:solidFill>
                <a:prstClr val="black"/>
              </a:solidFill>
              <a:latin typeface="Arial"/>
            </a:endParaRP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r>
              <a:rPr lang="en-GB" sz="1350" dirty="0">
                <a:solidFill>
                  <a:prstClr val="black"/>
                </a:solidFill>
                <a:latin typeface="Arial"/>
              </a:rPr>
              <a:t>Care is provided in community hospital or care home beds</a:t>
            </a: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endParaRPr lang="en-GB" sz="1200" dirty="0">
              <a:solidFill>
                <a:prstClr val="black"/>
              </a:solidFill>
              <a:latin typeface="Arial"/>
            </a:endParaRP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r>
              <a:rPr lang="en-GB" sz="1350" dirty="0">
                <a:solidFill>
                  <a:prstClr val="black"/>
                </a:solidFill>
                <a:latin typeface="Arial"/>
              </a:rPr>
              <a:t>Length of Stay is variable</a:t>
            </a: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endParaRPr lang="en-GB" sz="1200" dirty="0">
              <a:solidFill>
                <a:prstClr val="black"/>
              </a:solidFill>
              <a:latin typeface="Arial"/>
            </a:endParaRP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r>
              <a:rPr lang="en-GB" sz="1350" dirty="0">
                <a:solidFill>
                  <a:prstClr val="black"/>
                </a:solidFill>
                <a:latin typeface="Arial"/>
              </a:rPr>
              <a:t>Each admitted patient consumes one service channel (bed) from admission to discharge</a:t>
            </a: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endParaRPr lang="en-GB" sz="1200" dirty="0">
              <a:solidFill>
                <a:prstClr val="black"/>
              </a:solidFill>
              <a:latin typeface="Arial"/>
            </a:endParaRP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r>
              <a:rPr lang="en-GB" sz="1350" dirty="0">
                <a:solidFill>
                  <a:prstClr val="black"/>
                </a:solidFill>
                <a:latin typeface="Arial"/>
              </a:rPr>
              <a:t>There are a fixed number of service channels (bed capacity)</a:t>
            </a: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endParaRPr lang="en-GB" sz="1350" dirty="0">
              <a:solidFill>
                <a:prstClr val="black"/>
              </a:solidFill>
              <a:latin typeface="Arial"/>
            </a:endParaRP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endParaRPr lang="en-GB" sz="1350" dirty="0">
              <a:solidFill>
                <a:prstClr val="black"/>
              </a:solidFill>
              <a:latin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2ABF20-5945-BD6B-4580-F7986180DA06}"/>
              </a:ext>
            </a:extLst>
          </p:cNvPr>
          <p:cNvSpPr/>
          <p:nvPr/>
        </p:nvSpPr>
        <p:spPr>
          <a:xfrm>
            <a:off x="5220072" y="1862826"/>
            <a:ext cx="3024336" cy="34023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66537">
              <a:defRPr/>
            </a:pPr>
            <a:r>
              <a:rPr lang="en-GB" b="1" dirty="0">
                <a:solidFill>
                  <a:prstClr val="black"/>
                </a:solidFill>
                <a:latin typeface="Arial"/>
              </a:rPr>
              <a:t>Visits-based care</a:t>
            </a:r>
          </a:p>
          <a:p>
            <a:pPr algn="ctr" defTabSz="666537">
              <a:defRPr/>
            </a:pPr>
            <a:endParaRPr lang="en-GB" sz="1050" dirty="0">
              <a:solidFill>
                <a:prstClr val="black"/>
              </a:solidFill>
              <a:latin typeface="Arial"/>
            </a:endParaRP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r>
              <a:rPr lang="en-GB" sz="1350" dirty="0">
                <a:solidFill>
                  <a:prstClr val="black"/>
                </a:solidFill>
                <a:latin typeface="Arial"/>
              </a:rPr>
              <a:t>Care is provided at the patient’s own home through daily visits</a:t>
            </a: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endParaRPr lang="en-GB" sz="1200" dirty="0">
              <a:solidFill>
                <a:prstClr val="black"/>
              </a:solidFill>
              <a:latin typeface="Arial"/>
            </a:endParaRP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r>
              <a:rPr lang="en-GB" sz="1350" dirty="0">
                <a:solidFill>
                  <a:prstClr val="black"/>
                </a:solidFill>
                <a:latin typeface="Arial"/>
              </a:rPr>
              <a:t>Length of stay is variable</a:t>
            </a: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endParaRPr lang="en-GB" sz="1200" dirty="0">
              <a:solidFill>
                <a:prstClr val="black"/>
              </a:solidFill>
              <a:latin typeface="Arial"/>
            </a:endParaRP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r>
              <a:rPr lang="en-GB" sz="1350" dirty="0">
                <a:solidFill>
                  <a:prstClr val="black"/>
                </a:solidFill>
                <a:latin typeface="Arial"/>
              </a:rPr>
              <a:t>Each patient ‘consumes’ a different (reducing) number of daily home visits over their </a:t>
            </a:r>
            <a:r>
              <a:rPr lang="en-GB" sz="1350" dirty="0" err="1">
                <a:solidFill>
                  <a:prstClr val="black"/>
                </a:solidFill>
                <a:latin typeface="Arial"/>
              </a:rPr>
              <a:t>LoS</a:t>
            </a:r>
            <a:r>
              <a:rPr lang="en-GB" sz="1350" dirty="0">
                <a:solidFill>
                  <a:prstClr val="black"/>
                </a:solidFill>
                <a:latin typeface="Arial"/>
              </a:rPr>
              <a:t> </a:t>
            </a: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endParaRPr lang="en-GB" sz="1200" dirty="0">
              <a:solidFill>
                <a:prstClr val="black"/>
              </a:solidFill>
              <a:latin typeface="Arial"/>
            </a:endParaRPr>
          </a:p>
          <a:p>
            <a:pPr marL="214313" indent="-214313" defTabSz="666537">
              <a:buFont typeface="Arial" panose="020B0604020202020204" pitchFamily="34" charset="0"/>
              <a:buChar char="•"/>
              <a:defRPr/>
            </a:pPr>
            <a:r>
              <a:rPr lang="en-GB" sz="1350" dirty="0">
                <a:solidFill>
                  <a:prstClr val="black"/>
                </a:solidFill>
                <a:latin typeface="Arial"/>
              </a:rPr>
              <a:t>Capacity (max daily home visits) cannot be exceeded</a:t>
            </a:r>
            <a:endParaRPr lang="en-GB" sz="135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A5C82-F242-D614-518F-8AD8D1C39BD1}"/>
              </a:ext>
            </a:extLst>
          </p:cNvPr>
          <p:cNvSpPr txBox="1"/>
          <p:nvPr/>
        </p:nvSpPr>
        <p:spPr>
          <a:xfrm>
            <a:off x="1495743" y="5561029"/>
            <a:ext cx="61811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66537">
              <a:defRPr/>
            </a:pPr>
            <a:r>
              <a:rPr lang="en-GB" sz="1350" b="1" dirty="0">
                <a:solidFill>
                  <a:srgbClr val="FF0000"/>
                </a:solidFill>
                <a:latin typeface="Arial"/>
              </a:rPr>
              <a:t>The IPACS model addresses both of these modes of care</a:t>
            </a:r>
          </a:p>
        </p:txBody>
      </p:sp>
    </p:spTree>
    <p:extLst>
      <p:ext uri="{BB962C8B-B14F-4D97-AF65-F5344CB8AC3E}">
        <p14:creationId xmlns:p14="http://schemas.microsoft.com/office/powerpoint/2010/main" val="19318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98B7E-1ECC-4C0B-AA75-A0FCB58AC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271681"/>
            <a:ext cx="8064896" cy="1107996"/>
          </a:xfrm>
        </p:spPr>
        <p:txBody>
          <a:bodyPr/>
          <a:lstStyle/>
          <a:p>
            <a:r>
              <a:rPr lang="en-US" dirty="0"/>
              <a:t>Deterministic vs Stochastic methods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F659656-0EE0-4EAB-E968-A3E68DC61CEF}"/>
              </a:ext>
            </a:extLst>
          </p:cNvPr>
          <p:cNvSpPr txBox="1">
            <a:spLocks/>
          </p:cNvSpPr>
          <p:nvPr/>
        </p:nvSpPr>
        <p:spPr>
          <a:xfrm>
            <a:off x="683568" y="2078850"/>
            <a:ext cx="7776864" cy="3456384"/>
          </a:xfrm>
          <a:prstGeom prst="rect">
            <a:avLst/>
          </a:prstGeom>
        </p:spPr>
        <p:txBody>
          <a:bodyPr/>
          <a:lstStyle>
            <a:lvl1pPr marL="0" indent="0" algn="l" defTabSz="888716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888716" rtl="0" eaLnBrk="1" latinLnBrk="0" hangingPunct="1">
              <a:spcBef>
                <a:spcPts val="2400"/>
              </a:spcBef>
              <a:buFont typeface="Arial" panose="020B0604020202020204" pitchFamily="34" charset="0"/>
              <a:buNone/>
              <a:defRPr sz="2300" b="1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314896" indent="-314896" algn="l" defTabSz="888716" rtl="0" eaLnBrk="1" latinLnBrk="0" hangingPunct="1">
              <a:spcBef>
                <a:spcPts val="1100"/>
              </a:spcBef>
              <a:buClr>
                <a:schemeClr val="accent2"/>
              </a:buClr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59815" indent="-244913" algn="l" defTabSz="888716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4757" indent="-244913" algn="l" defTabSz="888716" rtl="0" eaLnBrk="1" latinLnBrk="0" hangingPunct="1">
              <a:spcBef>
                <a:spcPts val="4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43970" indent="-222187" algn="l" defTabSz="88871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88315" indent="-222187" algn="l" defTabSz="88871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32678" indent="-222187" algn="l" defTabSz="88871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77036" indent="-222187" algn="l" defTabSz="888716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sz="1800" dirty="0"/>
              <a:t>For patient flow pathway modelling, health services (</a:t>
            </a:r>
            <a:r>
              <a:rPr lang="en-GB" sz="1800" i="1" dirty="0"/>
              <a:t>still</a:t>
            </a:r>
            <a:r>
              <a:rPr lang="en-GB" sz="1800" dirty="0"/>
              <a:t>) typically rely on simple spreadsheet ‘tools’ using </a:t>
            </a:r>
            <a:r>
              <a:rPr lang="en-GB" sz="1800" b="1" dirty="0">
                <a:solidFill>
                  <a:schemeClr val="accent2"/>
                </a:solidFill>
              </a:rPr>
              <a:t>average</a:t>
            </a:r>
            <a:r>
              <a:rPr lang="en-GB" sz="1800" dirty="0"/>
              <a:t> arrival rates and </a:t>
            </a:r>
            <a:r>
              <a:rPr lang="en-GB" sz="1800" dirty="0" err="1"/>
              <a:t>LoS</a:t>
            </a:r>
            <a:endParaRPr lang="en-GB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sz="1800" dirty="0"/>
              <a:t>We know that planning by averages can lead to </a:t>
            </a:r>
            <a:r>
              <a:rPr lang="en-GB" sz="1800" b="1" dirty="0">
                <a:solidFill>
                  <a:schemeClr val="accent1"/>
                </a:solidFill>
              </a:rPr>
              <a:t>substantial under-estimation of required capacity</a:t>
            </a:r>
            <a:endParaRPr lang="en-GB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sz="1800" dirty="0"/>
              <a:t>Stochastic methods can provide much more reliable results by </a:t>
            </a:r>
            <a:r>
              <a:rPr lang="en-GB" sz="1800" b="1" dirty="0">
                <a:solidFill>
                  <a:schemeClr val="accent2"/>
                </a:solidFill>
              </a:rPr>
              <a:t>capturing variability </a:t>
            </a:r>
            <a:r>
              <a:rPr lang="en-GB" sz="1800" dirty="0"/>
              <a:t>in the input parameters of the model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GB" sz="1800" dirty="0"/>
              <a:t>We have developed a purpose-built, easy-to-use, </a:t>
            </a:r>
            <a:r>
              <a:rPr lang="en-GB" sz="1800" b="1" dirty="0">
                <a:solidFill>
                  <a:schemeClr val="accent1"/>
                </a:solidFill>
              </a:rPr>
              <a:t>open-source</a:t>
            </a:r>
            <a:r>
              <a:rPr lang="en-GB" sz="1800" dirty="0"/>
              <a:t> simulation tool coded in R</a:t>
            </a:r>
          </a:p>
        </p:txBody>
      </p:sp>
    </p:spTree>
    <p:extLst>
      <p:ext uri="{BB962C8B-B14F-4D97-AF65-F5344CB8AC3E}">
        <p14:creationId xmlns:p14="http://schemas.microsoft.com/office/powerpoint/2010/main" val="4258203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9512" y="1311088"/>
            <a:ext cx="3536579" cy="5070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66537">
              <a:defRPr/>
            </a:pP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Parameters</a:t>
            </a:r>
          </a:p>
          <a:p>
            <a:pPr algn="ctr" defTabSz="666537">
              <a:defRPr/>
            </a:pPr>
            <a:endParaRPr lang="en-GB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2191" lvl="1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Time </a:t>
            </a:r>
            <a:r>
              <a:rPr lang="en-GB" sz="1300" dirty="0">
                <a:solidFill>
                  <a:schemeClr val="accent3"/>
                </a:solidFill>
                <a:highlight>
                  <a:srgbClr val="FFFF00"/>
                </a:highlight>
              </a:rPr>
              <a:t>horizon</a:t>
            </a:r>
            <a:r>
              <a:rPr lang="en-GB" sz="13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GB" sz="1300" dirty="0">
                <a:solidFill>
                  <a:schemeClr val="accent3">
                    <a:lumMod val="75000"/>
                  </a:schemeClr>
                </a:solidFill>
              </a:rPr>
              <a:t>(e.g., 6 months, 1 year)</a:t>
            </a:r>
          </a:p>
          <a:p>
            <a:pPr marL="382191" lvl="1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Initial occupancy </a:t>
            </a:r>
            <a:r>
              <a:rPr lang="en-GB" sz="1300" dirty="0">
                <a:solidFill>
                  <a:schemeClr val="accent3">
                    <a:lumMod val="75000"/>
                  </a:schemeClr>
                </a:solidFill>
              </a:rPr>
              <a:t> by locality, for each pathway </a:t>
            </a:r>
          </a:p>
          <a:p>
            <a:pPr marL="382191" lvl="1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Initial queue </a:t>
            </a:r>
            <a:r>
              <a:rPr lang="en-GB" sz="1300" dirty="0">
                <a:solidFill>
                  <a:schemeClr val="accent3">
                    <a:lumMod val="75000"/>
                  </a:schemeClr>
                </a:solidFill>
              </a:rPr>
              <a:t>in the acute by locality, for each pathway </a:t>
            </a:r>
          </a:p>
          <a:p>
            <a:pPr marL="618363" lvl="2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</a:rPr>
              <a:t>medically fit for discharge, ‘no criteria to reside’ (NCTR)</a:t>
            </a:r>
          </a:p>
          <a:p>
            <a:pPr marL="382191" lvl="1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Capacity</a:t>
            </a:r>
            <a:r>
              <a:rPr lang="en-GB" sz="1300" dirty="0">
                <a:solidFill>
                  <a:schemeClr val="accent3">
                    <a:lumMod val="75000"/>
                  </a:schemeClr>
                </a:solidFill>
              </a:rPr>
              <a:t> by locality, for each pathway</a:t>
            </a:r>
          </a:p>
          <a:p>
            <a:pPr marL="382191" lvl="1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Daily demand</a:t>
            </a:r>
            <a:r>
              <a:rPr lang="en-GB" sz="1300" dirty="0">
                <a:solidFill>
                  <a:schemeClr val="accent3">
                    <a:lumMod val="75000"/>
                  </a:schemeClr>
                </a:solidFill>
              </a:rPr>
              <a:t> rate - Poisson arrivals</a:t>
            </a:r>
          </a:p>
          <a:p>
            <a:pPr marL="382191" lvl="1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Initial and final number of visits</a:t>
            </a:r>
            <a:r>
              <a:rPr lang="en-GB" sz="1300" dirty="0">
                <a:solidFill>
                  <a:schemeClr val="accent3">
                    <a:lumMod val="75000"/>
                  </a:schemeClr>
                </a:solidFill>
              </a:rPr>
              <a:t> per patient per day for visits-based care (P1)</a:t>
            </a:r>
          </a:p>
          <a:p>
            <a:pPr marL="382191" lvl="1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3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Mean/median </a:t>
            </a:r>
            <a:r>
              <a:rPr lang="en-GB" sz="1300" dirty="0" err="1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LoS</a:t>
            </a:r>
            <a:r>
              <a:rPr lang="en-GB" sz="1300" dirty="0">
                <a:solidFill>
                  <a:schemeClr val="accent3">
                    <a:lumMod val="75000"/>
                  </a:schemeClr>
                </a:solidFill>
              </a:rPr>
              <a:t> for bedded care (P2 and P3) 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1966" y="1311088"/>
            <a:ext cx="3542677" cy="50702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66537">
              <a:defRPr/>
            </a:pPr>
            <a:r>
              <a:rPr lang="en-GB" b="1" dirty="0">
                <a:solidFill>
                  <a:prstClr val="black"/>
                </a:solidFill>
                <a:latin typeface="Arial"/>
              </a:rPr>
              <a:t>Output Report</a:t>
            </a:r>
          </a:p>
          <a:p>
            <a:pPr algn="ctr" defTabSz="666537">
              <a:defRPr/>
            </a:pPr>
            <a:endParaRPr lang="en-GB" sz="1050" dirty="0">
              <a:solidFill>
                <a:prstClr val="black"/>
              </a:solidFill>
              <a:latin typeface="Arial"/>
            </a:endParaRPr>
          </a:p>
          <a:p>
            <a:pPr marL="382191" lvl="1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Routine report in Microsoft Word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 generated via </a:t>
            </a:r>
            <a:r>
              <a:rPr lang="en-GB" sz="1200" dirty="0" err="1">
                <a:solidFill>
                  <a:schemeClr val="accent3">
                    <a:lumMod val="75000"/>
                  </a:schemeClr>
                </a:solidFill>
              </a:rPr>
              <a:t>Rmarkdown</a:t>
            </a:r>
            <a:endParaRPr lang="en-GB" sz="1200" dirty="0">
              <a:solidFill>
                <a:schemeClr val="accent3">
                  <a:lumMod val="75000"/>
                </a:schemeClr>
              </a:solidFill>
            </a:endParaRPr>
          </a:p>
          <a:p>
            <a:pPr marL="382191" lvl="1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Summary of inputs</a:t>
            </a:r>
          </a:p>
          <a:p>
            <a:pPr marL="382191" lvl="1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For each locality and each care pathway: a set of plots which display all combinations of scenarios for:</a:t>
            </a:r>
          </a:p>
          <a:p>
            <a:pPr marL="725091" lvl="2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Number of patients in service 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- the number of patients estimated to be utilising the service given service capacity;</a:t>
            </a:r>
          </a:p>
          <a:p>
            <a:pPr marL="725091" lvl="2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Number awaiting service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 - the number of patients estimated to be delayed in the acute sector awaiting a D2A pathway;</a:t>
            </a:r>
          </a:p>
          <a:p>
            <a:pPr marL="725091" lvl="2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Mean days delayed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 - the mean number of days a patient is delayed in the acute sector.</a:t>
            </a:r>
          </a:p>
          <a:p>
            <a:pPr marL="725091" lvl="2" indent="-257175" defTabSz="666537"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accent3">
                    <a:lumMod val="75000"/>
                  </a:schemeClr>
                </a:solidFill>
                <a:highlight>
                  <a:srgbClr val="FFFF00"/>
                </a:highlight>
              </a:rPr>
              <a:t>Costs</a:t>
            </a:r>
            <a:r>
              <a:rPr lang="en-GB" sz="1200" dirty="0">
                <a:solidFill>
                  <a:schemeClr val="accent3">
                    <a:lumMod val="75000"/>
                  </a:schemeClr>
                </a:solidFill>
              </a:rPr>
              <a:t> - total system cost (acute delay cost + community service cost)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382D68D-E2E9-1C57-698F-783B8A3C628E}"/>
              </a:ext>
            </a:extLst>
          </p:cNvPr>
          <p:cNvSpPr/>
          <p:nvPr/>
        </p:nvSpPr>
        <p:spPr>
          <a:xfrm>
            <a:off x="3834985" y="3328146"/>
            <a:ext cx="1187306" cy="64546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51963-3BB8-ED94-C58E-3F6A461EDDF3}"/>
              </a:ext>
            </a:extLst>
          </p:cNvPr>
          <p:cNvSpPr txBox="1"/>
          <p:nvPr/>
        </p:nvSpPr>
        <p:spPr>
          <a:xfrm>
            <a:off x="3812497" y="2505670"/>
            <a:ext cx="17850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IPACS Simulation tool</a:t>
            </a:r>
          </a:p>
        </p:txBody>
      </p:sp>
      <p:pic>
        <p:nvPicPr>
          <p:cNvPr id="10" name="Graphic 9" descr="Programmer male outline">
            <a:extLst>
              <a:ext uri="{FF2B5EF4-FFF2-40B4-BE49-F238E27FC236}">
                <a16:creationId xmlns:a16="http://schemas.microsoft.com/office/drawing/2014/main" id="{FCD51DD7-3DF4-B606-5A63-F8ADEA880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2035" y="3846208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4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2382D68D-E2E9-1C57-698F-783B8A3C628E}"/>
              </a:ext>
            </a:extLst>
          </p:cNvPr>
          <p:cNvSpPr/>
          <p:nvPr/>
        </p:nvSpPr>
        <p:spPr>
          <a:xfrm>
            <a:off x="3489512" y="3328146"/>
            <a:ext cx="2080784" cy="64546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51963-3BB8-ED94-C58E-3F6A461EDDF3}"/>
              </a:ext>
            </a:extLst>
          </p:cNvPr>
          <p:cNvSpPr txBox="1"/>
          <p:nvPr/>
        </p:nvSpPr>
        <p:spPr>
          <a:xfrm>
            <a:off x="3489512" y="2572053"/>
            <a:ext cx="17850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IPACS Simulation tool</a:t>
            </a:r>
          </a:p>
        </p:txBody>
      </p:sp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C6358A1-C141-2709-112A-19C25F99D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" y="2417989"/>
            <a:ext cx="3337689" cy="2465774"/>
          </a:xfrm>
          <a:prstGeom prst="rect">
            <a:avLst/>
          </a:prstGeom>
        </p:spPr>
      </p:pic>
      <p:pic>
        <p:nvPicPr>
          <p:cNvPr id="15" name="Picture 14" descr="A picture containing text, screenshot, computer, silver&#10;&#10;Description automatically generated">
            <a:extLst>
              <a:ext uri="{FF2B5EF4-FFF2-40B4-BE49-F238E27FC236}">
                <a16:creationId xmlns:a16="http://schemas.microsoft.com/office/drawing/2014/main" id="{4F57BC13-DB31-D5B7-5B12-C2A91EEE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18" y="3973606"/>
            <a:ext cx="1662287" cy="1391720"/>
          </a:xfrm>
          <a:prstGeom prst="rect">
            <a:avLst/>
          </a:prstGeom>
        </p:spPr>
      </p:pic>
      <p:pic>
        <p:nvPicPr>
          <p:cNvPr id="17" name="Picture 1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66818E6-2508-3463-C7C4-DF04D09D3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296" y="2708030"/>
            <a:ext cx="3112982" cy="1741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AC57C-F06E-5008-5D1C-EECBBE7D14F7}"/>
              </a:ext>
            </a:extLst>
          </p:cNvPr>
          <p:cNvSpPr txBox="1"/>
          <p:nvPr/>
        </p:nvSpPr>
        <p:spPr>
          <a:xfrm>
            <a:off x="-606473" y="1927202"/>
            <a:ext cx="4694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6537">
              <a:defRPr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Input Parameters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6DF76-0FFF-BDC1-40C4-11DA760B915D}"/>
              </a:ext>
            </a:extLst>
          </p:cNvPr>
          <p:cNvSpPr txBox="1"/>
          <p:nvPr/>
        </p:nvSpPr>
        <p:spPr>
          <a:xfrm>
            <a:off x="4572000" y="1927202"/>
            <a:ext cx="48762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66537">
              <a:defRPr/>
            </a:pPr>
            <a:r>
              <a:rPr lang="en-GB" b="1" dirty="0">
                <a:solidFill>
                  <a:prstClr val="black"/>
                </a:solidFill>
                <a:latin typeface="Arial"/>
              </a:rPr>
              <a:t>Output Report</a:t>
            </a:r>
          </a:p>
        </p:txBody>
      </p:sp>
    </p:spTree>
    <p:extLst>
      <p:ext uri="{BB962C8B-B14F-4D97-AF65-F5344CB8AC3E}">
        <p14:creationId xmlns:p14="http://schemas.microsoft.com/office/powerpoint/2010/main" val="4226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9" grpId="0"/>
    </p:bldLst>
  </p:timing>
</p:sld>
</file>

<file path=ppt/theme/theme1.xml><?xml version="1.0" encoding="utf-8"?>
<a:theme xmlns:a="http://schemas.openxmlformats.org/drawingml/2006/main" name="BNSSG PowerPoint Template">
  <a:themeElements>
    <a:clrScheme name="NHS BNSSG 3-18">
      <a:dk1>
        <a:sysClr val="windowText" lastClr="000000"/>
      </a:dk1>
      <a:lt1>
        <a:sysClr val="window" lastClr="FFFFFF"/>
      </a:lt1>
      <a:dk2>
        <a:srgbClr val="425563"/>
      </a:dk2>
      <a:lt2>
        <a:srgbClr val="E8EDEE"/>
      </a:lt2>
      <a:accent1>
        <a:srgbClr val="005EB8"/>
      </a:accent1>
      <a:accent2>
        <a:srgbClr val="AE2573"/>
      </a:accent2>
      <a:accent3>
        <a:srgbClr val="003087"/>
      </a:accent3>
      <a:accent4>
        <a:srgbClr val="7C2855"/>
      </a:accent4>
      <a:accent5>
        <a:srgbClr val="41B6E6"/>
      </a:accent5>
      <a:accent6>
        <a:srgbClr val="00A499"/>
      </a:accent6>
      <a:hlink>
        <a:srgbClr val="000000"/>
      </a:hlink>
      <a:folHlink>
        <a:srgbClr val="005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_x002f_time xmlns="9fc16e59-b93a-433c-ad31-a39bab6a0405" xsi:nil="true"/>
    <TaxCatchAll xmlns="7baf63a6-8159-4531-922f-8d695af1915f" xsi:nil="true"/>
    <lcf76f155ced4ddcb4097134ff3c332f xmlns="9fc16e59-b93a-433c-ad31-a39bab6a040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89064C691B5B4DB5FD0B98BDC4840E" ma:contentTypeVersion="15" ma:contentTypeDescription="Create a new document." ma:contentTypeScope="" ma:versionID="36054edbc8dc0263eb66a0bb6ff8f408">
  <xsd:schema xmlns:xsd="http://www.w3.org/2001/XMLSchema" xmlns:xs="http://www.w3.org/2001/XMLSchema" xmlns:p="http://schemas.microsoft.com/office/2006/metadata/properties" xmlns:ns2="9fc16e59-b93a-433c-ad31-a39bab6a0405" xmlns:ns3="7baf63a6-8159-4531-922f-8d695af1915f" targetNamespace="http://schemas.microsoft.com/office/2006/metadata/properties" ma:root="true" ma:fieldsID="b0d327bcf1cf6e9817cd92cbc9e2d36b" ns2:_="" ns3:_="">
    <xsd:import namespace="9fc16e59-b93a-433c-ad31-a39bab6a0405"/>
    <xsd:import namespace="7baf63a6-8159-4531-922f-8d695af1915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date_x002f_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c16e59-b93a-433c-ad31-a39bab6a04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5693718-8356-48ba-866a-85db3a9efc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_x002f_time" ma:index="22" nillable="true" ma:displayName="date/time" ma:format="DateOnly" ma:internalName="date_x002f_tim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af63a6-8159-4531-922f-8d695af1915f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5cd54798-a015-490a-bb6e-5d751c504a63}" ma:internalName="TaxCatchAll" ma:showField="CatchAllData" ma:web="6656aa09-9df0-414c-a379-8ac80571ff4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3DEC87-A08A-413D-BDA2-CC210EA88261}">
  <ds:schemaRefs>
    <ds:schemaRef ds:uri="http://schemas.microsoft.com/office/2006/metadata/properties"/>
    <ds:schemaRef ds:uri="http://schemas.microsoft.com/office/infopath/2007/PartnerControls"/>
    <ds:schemaRef ds:uri="9fc16e59-b93a-433c-ad31-a39bab6a0405"/>
    <ds:schemaRef ds:uri="7baf63a6-8159-4531-922f-8d695af1915f"/>
  </ds:schemaRefs>
</ds:datastoreItem>
</file>

<file path=customXml/itemProps2.xml><?xml version="1.0" encoding="utf-8"?>
<ds:datastoreItem xmlns:ds="http://schemas.openxmlformats.org/officeDocument/2006/customXml" ds:itemID="{5288E77F-47D2-4366-8E39-F1F0E9AE5D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c16e59-b93a-433c-ad31-a39bab6a0405"/>
    <ds:schemaRef ds:uri="7baf63a6-8159-4531-922f-8d695af1915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65E32D-B635-441E-A72F-9B77BEB7F3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40704</TotalTime>
  <Words>2012</Words>
  <Application>Microsoft Macintosh PowerPoint</Application>
  <PresentationFormat>On-screen Show (4:3)</PresentationFormat>
  <Paragraphs>234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Symbol</vt:lpstr>
      <vt:lpstr>BNSSG PowerPoint Template</vt:lpstr>
      <vt:lpstr>The IPACS model   A simulation tool for complex care pathways   22nd November 2022</vt:lpstr>
      <vt:lpstr>Learning Objectives</vt:lpstr>
      <vt:lpstr>Welcome! Our agenda… </vt:lpstr>
      <vt:lpstr>Improving Patient flow between Acute, Community and Social care (IPACS) project</vt:lpstr>
      <vt:lpstr>D2A: Complex care pathways</vt:lpstr>
      <vt:lpstr>Model variants</vt:lpstr>
      <vt:lpstr>Deterministic vs Stochastic methods</vt:lpstr>
      <vt:lpstr>PowerPoint Presentation</vt:lpstr>
      <vt:lpstr>PowerPoint Presentation</vt:lpstr>
      <vt:lpstr>Over to you – Exercise 1</vt:lpstr>
      <vt:lpstr>Exercise 1a)</vt:lpstr>
      <vt:lpstr>PowerPoint Presentation</vt:lpstr>
      <vt:lpstr>Exercise 1a)</vt:lpstr>
      <vt:lpstr>Exercise 1b)</vt:lpstr>
      <vt:lpstr>Exercise 1b)</vt:lpstr>
      <vt:lpstr>Feedback – session 1</vt:lpstr>
      <vt:lpstr>Take 10…</vt:lpstr>
      <vt:lpstr>IPACS  - model implementation</vt:lpstr>
      <vt:lpstr>An embedding strategy for models</vt:lpstr>
      <vt:lpstr>The IPACS ‘sticky strategy’ </vt:lpstr>
      <vt:lpstr>IPACS in BNSSG…</vt:lpstr>
      <vt:lpstr>Over to you – exercise 2</vt:lpstr>
      <vt:lpstr>Workshop evaluation form</vt:lpstr>
      <vt:lpstr>Exercise 2: group feedback</vt:lpstr>
      <vt:lpstr>Plenary: your reflections on…</vt:lpstr>
      <vt:lpstr>PowerPoint Presentation</vt:lpstr>
    </vt:vector>
  </TitlesOfParts>
  <Company>NHS South West Commissioning Support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the title of the presentation slide</dc:title>
  <dc:creator>Sean Gilchrist</dc:creator>
  <cp:lastModifiedBy>Zehra Onen Dumlu</cp:lastModifiedBy>
  <cp:revision>2429</cp:revision>
  <cp:lastPrinted>2019-01-14T11:51:03Z</cp:lastPrinted>
  <dcterms:created xsi:type="dcterms:W3CDTF">2018-05-24T09:04:24Z</dcterms:created>
  <dcterms:modified xsi:type="dcterms:W3CDTF">2022-11-18T16:31:35Z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0x010100DE89064C691B5B4DB5FD0B98BDC4840E</vt:lpwstr>
  </property>
</Properties>
</file>